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3" r:id="rId7"/>
    <p:sldId id="268" r:id="rId8"/>
    <p:sldId id="260" r:id="rId9"/>
    <p:sldId id="264" r:id="rId10"/>
    <p:sldId id="265" r:id="rId11"/>
    <p:sldId id="262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2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7891DD-A481-D849-B1BA-5556380CFED7}" type="datetimeFigureOut">
              <a:rPr lang="en-US" smtClean="0"/>
              <a:t>15-03-13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15430D-7640-9843-B6E4-8A6C1BD30E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LHhL2e61JE" TargetMode="External"/><Relationship Id="rId4" Type="http://schemas.openxmlformats.org/officeDocument/2006/relationships/hyperlink" Target="https://www.youtube.com/watch?v=emjv467IkC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jo1UlzDeY-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3625699"/>
            <a:ext cx="8228013" cy="1014078"/>
          </a:xfrm>
        </p:spPr>
        <p:txBody>
          <a:bodyPr/>
          <a:lstStyle/>
          <a:p>
            <a:r>
              <a:rPr lang="en-US" dirty="0" smtClean="0"/>
              <a:t>Knee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817150"/>
            <a:ext cx="8228013" cy="575386"/>
          </a:xfrm>
        </p:spPr>
        <p:txBody>
          <a:bodyPr/>
          <a:lstStyle/>
          <a:p>
            <a:r>
              <a:rPr lang="en-US" dirty="0" smtClean="0"/>
              <a:t>Athletic Therapy 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18" y="508293"/>
            <a:ext cx="4528282" cy="28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1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 of the Knee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0094"/>
            <a:ext cx="8229600" cy="3267169"/>
          </a:xfrm>
        </p:spPr>
        <p:txBody>
          <a:bodyPr/>
          <a:lstStyle/>
          <a:p>
            <a:r>
              <a:rPr lang="en-US" b="1" dirty="0" smtClean="0"/>
              <a:t>Flexion</a:t>
            </a:r>
            <a:r>
              <a:rPr lang="en-US" dirty="0" smtClean="0"/>
              <a:t> – Hamstrings </a:t>
            </a:r>
            <a:r>
              <a:rPr lang="en-US" sz="1800" dirty="0" smtClean="0"/>
              <a:t>(Biceps </a:t>
            </a:r>
            <a:r>
              <a:rPr lang="en-US" sz="1800" dirty="0" err="1" smtClean="0"/>
              <a:t>Femoris</a:t>
            </a:r>
            <a:r>
              <a:rPr lang="en-US" sz="1800" dirty="0" smtClean="0"/>
              <a:t>, Semimembranosus, 					and the Semitendinosus)</a:t>
            </a:r>
          </a:p>
          <a:p>
            <a:r>
              <a:rPr lang="en-US" b="1" dirty="0" smtClean="0"/>
              <a:t>Extension </a:t>
            </a:r>
            <a:r>
              <a:rPr lang="en-US" dirty="0" smtClean="0"/>
              <a:t>– Quadriceps </a:t>
            </a:r>
            <a:r>
              <a:rPr lang="en-US" sz="1800" dirty="0" smtClean="0"/>
              <a:t>(</a:t>
            </a:r>
            <a:r>
              <a:rPr lang="en-US" sz="1800" dirty="0" err="1" smtClean="0"/>
              <a:t>Vastus</a:t>
            </a:r>
            <a:r>
              <a:rPr lang="en-US" sz="1800" dirty="0" smtClean="0"/>
              <a:t> </a:t>
            </a:r>
            <a:r>
              <a:rPr lang="en-US" sz="1800" dirty="0" err="1" smtClean="0"/>
              <a:t>Medialis</a:t>
            </a:r>
            <a:r>
              <a:rPr lang="en-US" sz="1800" dirty="0" smtClean="0"/>
              <a:t>, </a:t>
            </a:r>
            <a:r>
              <a:rPr lang="en-US" sz="1800" dirty="0" err="1" smtClean="0"/>
              <a:t>Vastus</a:t>
            </a:r>
            <a:r>
              <a:rPr lang="en-US" sz="1800" dirty="0" smtClean="0"/>
              <a:t> </a:t>
            </a:r>
            <a:r>
              <a:rPr lang="en-US" sz="1800" dirty="0" err="1" smtClean="0"/>
              <a:t>Lateralis</a:t>
            </a:r>
            <a:r>
              <a:rPr lang="en-US" sz="1800" dirty="0" smtClean="0"/>
              <a:t>, 					</a:t>
            </a:r>
            <a:r>
              <a:rPr lang="en-US" sz="1800" dirty="0" err="1" smtClean="0"/>
              <a:t>Vastus</a:t>
            </a:r>
            <a:r>
              <a:rPr lang="en-US" sz="1800" dirty="0" smtClean="0"/>
              <a:t> </a:t>
            </a:r>
            <a:r>
              <a:rPr lang="en-US" sz="1800" dirty="0" err="1" smtClean="0"/>
              <a:t>Intermedius</a:t>
            </a:r>
            <a:r>
              <a:rPr lang="en-US" sz="1800" dirty="0" smtClean="0"/>
              <a:t> and Rectus </a:t>
            </a:r>
            <a:r>
              <a:rPr lang="en-US" sz="1800" dirty="0" err="1" smtClean="0"/>
              <a:t>Femoris</a:t>
            </a:r>
            <a:r>
              <a:rPr lang="en-US" sz="1800" dirty="0" smtClean="0"/>
              <a:t>)</a:t>
            </a:r>
          </a:p>
          <a:p>
            <a:r>
              <a:rPr lang="en-US" b="1" dirty="0" smtClean="0"/>
              <a:t>Medial Rotation</a:t>
            </a:r>
            <a:endParaRPr lang="en-US" i="1" dirty="0" smtClean="0"/>
          </a:p>
          <a:p>
            <a:r>
              <a:rPr lang="en-US" b="1" dirty="0" smtClean="0"/>
              <a:t>Lateral Rotation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6131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Sprains and Strains*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37379"/>
            <a:ext cx="7662864" cy="4251453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Strain:</a:t>
            </a:r>
            <a:r>
              <a:rPr lang="en-US" dirty="0"/>
              <a:t> </a:t>
            </a:r>
            <a:r>
              <a:rPr lang="en-US" dirty="0" smtClean="0"/>
              <a:t>Tear in the muscle.</a:t>
            </a:r>
          </a:p>
          <a:p>
            <a:r>
              <a:rPr lang="en-US" b="1" i="1" dirty="0" smtClean="0"/>
              <a:t>Sprain: </a:t>
            </a:r>
            <a:r>
              <a:rPr lang="en-US" dirty="0" smtClean="0"/>
              <a:t>Tear in the ligaments.</a:t>
            </a:r>
          </a:p>
          <a:p>
            <a:r>
              <a:rPr lang="en-US" b="1" i="1" dirty="0" smtClean="0"/>
              <a:t>Grade 1 Sprain </a:t>
            </a:r>
            <a:r>
              <a:rPr lang="en-US" dirty="0" smtClean="0"/>
              <a:t>– Mild. Endpoint is firm, with little or no instability and some pain is present. </a:t>
            </a:r>
            <a:endParaRPr lang="en-US" b="1" i="1" dirty="0" smtClean="0"/>
          </a:p>
          <a:p>
            <a:r>
              <a:rPr lang="en-US" b="1" i="1" dirty="0" smtClean="0"/>
              <a:t>Grade 2 Sprain</a:t>
            </a:r>
            <a:r>
              <a:rPr lang="en-US" dirty="0" smtClean="0"/>
              <a:t> – Moderate. Endpoint is soft with some instability present and a moderate amount of pain.</a:t>
            </a:r>
            <a:endParaRPr lang="en-US" b="1" i="1" dirty="0" smtClean="0"/>
          </a:p>
          <a:p>
            <a:r>
              <a:rPr lang="en-US" b="1" i="1" dirty="0" smtClean="0"/>
              <a:t>Grade 3 Sprain</a:t>
            </a:r>
            <a:r>
              <a:rPr lang="en-US" dirty="0" smtClean="0"/>
              <a:t> – Severe. Complete rupture, the endpoint is very soft with marked instability and the pain is initially severe and then mild.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89749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Tests*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650256"/>
            <a:ext cx="7662864" cy="3607861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Valgus Stress Test:</a:t>
            </a:r>
            <a:r>
              <a:rPr lang="en-US" dirty="0" smtClean="0"/>
              <a:t> Medial Collateral Ligament (MCL)</a:t>
            </a:r>
          </a:p>
          <a:p>
            <a:r>
              <a:rPr lang="en-US" b="1" i="1" dirty="0" err="1" smtClean="0"/>
              <a:t>Varus</a:t>
            </a:r>
            <a:r>
              <a:rPr lang="en-US" b="1" i="1" dirty="0" smtClean="0"/>
              <a:t> Stress Test: </a:t>
            </a:r>
            <a:r>
              <a:rPr lang="en-US" dirty="0" smtClean="0"/>
              <a:t>Lateral Collateral Ligament (LCL)</a:t>
            </a:r>
          </a:p>
          <a:p>
            <a:r>
              <a:rPr lang="en-US" b="1" i="1" dirty="0" err="1" smtClean="0"/>
              <a:t>Lachmans</a:t>
            </a:r>
            <a:r>
              <a:rPr lang="en-US" b="1" i="1" dirty="0"/>
              <a:t> </a:t>
            </a:r>
            <a:r>
              <a:rPr lang="en-US" b="1" i="1" dirty="0" smtClean="0"/>
              <a:t>&amp; Anterior Drawer Test: </a:t>
            </a:r>
            <a:r>
              <a:rPr lang="en-US" dirty="0" smtClean="0"/>
              <a:t>Anterior Cruciate Ligament (ACL)</a:t>
            </a:r>
          </a:p>
          <a:p>
            <a:r>
              <a:rPr lang="en-US" b="1" i="1" dirty="0" smtClean="0"/>
              <a:t>Posterior Drawer Sign &amp; Posterior Sag:</a:t>
            </a:r>
            <a:r>
              <a:rPr lang="en-US" dirty="0" smtClean="0"/>
              <a:t> Posterior Cruciate Ligament (PCL)</a:t>
            </a:r>
            <a:endParaRPr lang="en-US" b="1" i="1" dirty="0" smtClean="0"/>
          </a:p>
          <a:p>
            <a:r>
              <a:rPr lang="en-US" b="1" i="1" dirty="0" err="1" smtClean="0"/>
              <a:t>Apleys</a:t>
            </a:r>
            <a:r>
              <a:rPr lang="en-US" b="1" i="1" dirty="0" smtClean="0"/>
              <a:t> Compression Test:</a:t>
            </a:r>
            <a:r>
              <a:rPr lang="en-US" dirty="0" smtClean="0"/>
              <a:t> Meniscus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**Always compare both sides!**</a:t>
            </a:r>
          </a:p>
        </p:txBody>
      </p:sp>
    </p:spTree>
    <p:extLst>
      <p:ext uri="{BB962C8B-B14F-4D97-AF65-F5344CB8AC3E}">
        <p14:creationId xmlns:p14="http://schemas.microsoft.com/office/powerpoint/2010/main" val="406918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Females VS Males</a:t>
            </a:r>
          </a:p>
          <a:p>
            <a:pPr lvl="1"/>
            <a:r>
              <a:rPr lang="en-US" dirty="0" smtClean="0"/>
              <a:t>2 to 8 times greater chance in females</a:t>
            </a:r>
          </a:p>
          <a:p>
            <a:pPr lvl="1"/>
            <a:r>
              <a:rPr lang="en-US" dirty="0" smtClean="0"/>
              <a:t>Differences of Anatomy</a:t>
            </a:r>
          </a:p>
          <a:p>
            <a:pPr lvl="2"/>
            <a:r>
              <a:rPr lang="en-US" dirty="0" smtClean="0"/>
              <a:t>Larger Q Angle</a:t>
            </a:r>
          </a:p>
          <a:p>
            <a:pPr lvl="2"/>
            <a:r>
              <a:rPr lang="en-US" dirty="0" smtClean="0"/>
              <a:t>Smaller ACL on average</a:t>
            </a:r>
          </a:p>
          <a:p>
            <a:pPr lvl="2"/>
            <a:r>
              <a:rPr lang="en-US" dirty="0" smtClean="0"/>
              <a:t>Hormones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285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Derrick Rose 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Marcus Lattimore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Alex Morgan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407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73"/>
            <a:ext cx="8229600" cy="1143000"/>
          </a:xfrm>
        </p:spPr>
        <p:txBody>
          <a:bodyPr/>
          <a:lstStyle/>
          <a:p>
            <a:r>
              <a:rPr lang="en-US" dirty="0" smtClean="0"/>
              <a:t>The Knee 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418" r="-39418"/>
          <a:stretch>
            <a:fillRect/>
          </a:stretch>
        </p:blipFill>
        <p:spPr>
          <a:xfrm>
            <a:off x="0" y="1066800"/>
            <a:ext cx="9144000" cy="5521325"/>
          </a:xfrm>
        </p:spPr>
      </p:pic>
    </p:spTree>
    <p:extLst>
      <p:ext uri="{BB962C8B-B14F-4D97-AF65-F5344CB8AC3E}">
        <p14:creationId xmlns:p14="http://schemas.microsoft.com/office/powerpoint/2010/main" val="33887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741"/>
            <a:ext cx="8229600" cy="917600"/>
          </a:xfrm>
        </p:spPr>
        <p:txBody>
          <a:bodyPr/>
          <a:lstStyle/>
          <a:p>
            <a:r>
              <a:rPr lang="en-US" dirty="0" smtClean="0"/>
              <a:t>The Knee 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886" b="10886"/>
          <a:stretch>
            <a:fillRect/>
          </a:stretch>
        </p:blipFill>
        <p:spPr>
          <a:xfrm>
            <a:off x="231155" y="1358656"/>
            <a:ext cx="8455645" cy="5370512"/>
          </a:xfrm>
        </p:spPr>
      </p:pic>
    </p:spTree>
    <p:extLst>
      <p:ext uri="{BB962C8B-B14F-4D97-AF65-F5344CB8AC3E}">
        <p14:creationId xmlns:p14="http://schemas.microsoft.com/office/powerpoint/2010/main" val="247699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Knee 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288" r="-7288"/>
          <a:stretch>
            <a:fillRect/>
          </a:stretch>
        </p:blipFill>
        <p:spPr>
          <a:xfrm>
            <a:off x="252413" y="1839913"/>
            <a:ext cx="8601075" cy="4619625"/>
          </a:xfrm>
        </p:spPr>
      </p:pic>
    </p:spTree>
    <p:extLst>
      <p:ext uri="{BB962C8B-B14F-4D97-AF65-F5344CB8AC3E}">
        <p14:creationId xmlns:p14="http://schemas.microsoft.com/office/powerpoint/2010/main" val="113682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66212"/>
            <a:ext cx="7662864" cy="3571052"/>
          </a:xfrm>
        </p:spPr>
        <p:txBody>
          <a:bodyPr>
            <a:normAutofit/>
          </a:bodyPr>
          <a:lstStyle/>
          <a:p>
            <a:r>
              <a:rPr lang="en-US" b="1" dirty="0" smtClean="0"/>
              <a:t>Medial Collateral Ligament (MCL) </a:t>
            </a:r>
            <a:r>
              <a:rPr lang="en-US" dirty="0" smtClean="0"/>
              <a:t>– Provides stability to the inside (medial) aspect of the knee.</a:t>
            </a:r>
          </a:p>
          <a:p>
            <a:r>
              <a:rPr lang="en-US" b="1" dirty="0" smtClean="0"/>
              <a:t>Lateral Collateral Ligament (LCL) </a:t>
            </a:r>
            <a:r>
              <a:rPr lang="en-US" dirty="0" smtClean="0"/>
              <a:t>– Provides stability to the outside (lateral) aspect of knee.</a:t>
            </a:r>
          </a:p>
          <a:p>
            <a:r>
              <a:rPr lang="en-US" b="1" dirty="0" smtClean="0"/>
              <a:t>Anterior Cruciate Ligament (ACL)</a:t>
            </a:r>
            <a:r>
              <a:rPr lang="en-US" dirty="0" smtClean="0"/>
              <a:t> – Keeps the tibia from moving forward on the femur.</a:t>
            </a:r>
          </a:p>
          <a:p>
            <a:r>
              <a:rPr lang="en-US" b="1" dirty="0" smtClean="0"/>
              <a:t>Posterior Cruciate Ligament (PCL)</a:t>
            </a:r>
            <a:r>
              <a:rPr lang="en-US" dirty="0" smtClean="0"/>
              <a:t> – Keeps the tibia from moving backward on the femur.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845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Meniscus*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631852"/>
            <a:ext cx="3767328" cy="3405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Medial</a:t>
            </a:r>
            <a:endParaRPr lang="en-US" sz="2400" dirty="0" smtClean="0"/>
          </a:p>
          <a:p>
            <a:r>
              <a:rPr lang="en-US" sz="2400" dirty="0" smtClean="0"/>
              <a:t>C Shaped</a:t>
            </a:r>
          </a:p>
          <a:p>
            <a:r>
              <a:rPr lang="en-US" sz="2400" dirty="0" smtClean="0"/>
              <a:t>Larger</a:t>
            </a:r>
          </a:p>
          <a:p>
            <a:r>
              <a:rPr lang="en-US" sz="2400" dirty="0" smtClean="0"/>
              <a:t>Little Movement</a:t>
            </a:r>
          </a:p>
          <a:p>
            <a:r>
              <a:rPr lang="en-US" sz="2400" dirty="0" smtClean="0"/>
              <a:t>More susceptible to tearing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631852"/>
            <a:ext cx="3767328" cy="3405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 smtClean="0"/>
              <a:t>Lateral</a:t>
            </a:r>
          </a:p>
          <a:p>
            <a:r>
              <a:rPr lang="en-US" sz="2400" dirty="0" smtClean="0"/>
              <a:t>O Shaped</a:t>
            </a:r>
          </a:p>
          <a:p>
            <a:r>
              <a:rPr lang="en-US" sz="2400" dirty="0" smtClean="0"/>
              <a:t>Smaller</a:t>
            </a:r>
          </a:p>
          <a:p>
            <a:r>
              <a:rPr lang="en-US" sz="2400" dirty="0" smtClean="0"/>
              <a:t>More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94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Knee 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267" r="-6267"/>
          <a:stretch>
            <a:fillRect/>
          </a:stretch>
        </p:blipFill>
        <p:spPr>
          <a:xfrm>
            <a:off x="294522" y="1488141"/>
            <a:ext cx="8539963" cy="4806218"/>
          </a:xfrm>
        </p:spPr>
      </p:pic>
    </p:spTree>
    <p:extLst>
      <p:ext uri="{BB962C8B-B14F-4D97-AF65-F5344CB8AC3E}">
        <p14:creationId xmlns:p14="http://schemas.microsoft.com/office/powerpoint/2010/main" val="3091433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Knee 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501" r="-18501"/>
          <a:stretch>
            <a:fillRect/>
          </a:stretch>
        </p:blipFill>
        <p:spPr>
          <a:xfrm>
            <a:off x="-825500" y="1479550"/>
            <a:ext cx="11250613" cy="4795838"/>
          </a:xfrm>
        </p:spPr>
      </p:pic>
    </p:spTree>
    <p:extLst>
      <p:ext uri="{BB962C8B-B14F-4D97-AF65-F5344CB8AC3E}">
        <p14:creationId xmlns:p14="http://schemas.microsoft.com/office/powerpoint/2010/main" val="178865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3233</TotalTime>
  <Words>301</Words>
  <Application>Microsoft Macintosh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Genesis</vt:lpstr>
      <vt:lpstr>Knee</vt:lpstr>
      <vt:lpstr>PowerPoint Presentation</vt:lpstr>
      <vt:lpstr>The Knee Joint</vt:lpstr>
      <vt:lpstr>The Knee Joint</vt:lpstr>
      <vt:lpstr>The Knee Joint</vt:lpstr>
      <vt:lpstr>Ligaments</vt:lpstr>
      <vt:lpstr>Meniscus*</vt:lpstr>
      <vt:lpstr>The Knee Joint</vt:lpstr>
      <vt:lpstr>The Knee Joint</vt:lpstr>
      <vt:lpstr>Movements of the Knee</vt:lpstr>
      <vt:lpstr>Sprains and Strains*</vt:lpstr>
      <vt:lpstr>Special Tests*</vt:lpstr>
      <vt:lpstr>Stats</vt:lpstr>
    </vt:vector>
  </TitlesOfParts>
  <Company>Mount Royal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</dc:title>
  <dc:creator>Darci Collier</dc:creator>
  <cp:lastModifiedBy>Darci Collier</cp:lastModifiedBy>
  <cp:revision>23</cp:revision>
  <dcterms:created xsi:type="dcterms:W3CDTF">2015-03-13T18:19:03Z</dcterms:created>
  <dcterms:modified xsi:type="dcterms:W3CDTF">2015-03-16T00:12:24Z</dcterms:modified>
</cp:coreProperties>
</file>